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65" r:id="rId3"/>
  </p:sldIdLst>
  <p:sldSz cx="7772400" cy="10058400"/>
  <p:notesSz cx="6858000" cy="9144000"/>
  <p:embeddedFontLst>
    <p:embeddedFont>
      <p:font typeface="APLPapaTroll" panose="020B0604020202020204" charset="0"/>
      <p:regular r:id="rId4"/>
    </p:embeddedFont>
    <p:embeddedFont>
      <p:font typeface="Baskerville Old Face" panose="02020602080505020303" pitchFamily="18" charset="0"/>
      <p:regular r:id="rId5"/>
    </p:embeddedFont>
    <p:embeddedFont>
      <p:font typeface="BRX Friday at Four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Lucida Handwriting" panose="03010101010101010101" pitchFamily="66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2772" y="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7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4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8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8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1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1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8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2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7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2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8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8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A8F0-69C0-43A0-AB50-60739B65396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8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-21412" y="12731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RX Friday at Four" panose="020B0604020202020204" charset="0"/>
                <a:ea typeface="APLILikeBigFonts" panose="02000603000000000000" pitchFamily="2" charset="0"/>
              </a:rPr>
              <a:t>Counselor’s Corner</a:t>
            </a: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119474" y="1004839"/>
            <a:ext cx="7790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Baskerville Old Face" panose="02020602080505020303" pitchFamily="18" charset="0"/>
                <a:ea typeface="APLHeartEyes" panose="02000603000000000000" pitchFamily="2" charset="0"/>
              </a:rPr>
              <a:t>JANUARY 2023</a:t>
            </a:r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5056633" y="2555715"/>
            <a:ext cx="187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X Friday at Four" pitchFamily="2" charset="0"/>
              </a:rPr>
              <a:t>Dates:</a:t>
            </a: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4602818" y="6686886"/>
            <a:ext cx="278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RX Friday at Four" pitchFamily="2" charset="0"/>
              </a:rPr>
              <a:t>Let’s CONNECT!</a:t>
            </a:r>
          </a:p>
        </p:txBody>
      </p:sp>
      <p:sp>
        <p:nvSpPr>
          <p:cNvPr id="21" name="TextBox 20"/>
          <p:cNvSpPr txBox="1"/>
          <p:nvPr>
            <p:custDataLst>
              <p:tags r:id="rId5"/>
            </p:custDataLst>
          </p:nvPr>
        </p:nvSpPr>
        <p:spPr>
          <a:xfrm>
            <a:off x="4955236" y="7056218"/>
            <a:ext cx="27821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Times New Roman" panose="02020603050405020304" pitchFamily="18" charset="0"/>
                <a:ea typeface="APLILikeBigFonts" panose="02000603000000000000" pitchFamily="2" charset="0"/>
                <a:cs typeface="Times New Roman" panose="02020603050405020304" pitchFamily="18" charset="0"/>
              </a:rPr>
              <a:t>ashley.freeman@houstonisd.org </a:t>
            </a:r>
          </a:p>
        </p:txBody>
      </p:sp>
      <p:sp>
        <p:nvSpPr>
          <p:cNvPr id="22" name="TextBox 21"/>
          <p:cNvSpPr txBox="1"/>
          <p:nvPr>
            <p:custDataLst>
              <p:tags r:id="rId6"/>
            </p:custDataLst>
          </p:nvPr>
        </p:nvSpPr>
        <p:spPr>
          <a:xfrm>
            <a:off x="4938700" y="7490866"/>
            <a:ext cx="2575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a typeface="APLILikeBigFonts" panose="02000603000000000000" pitchFamily="2" charset="0"/>
              </a:rPr>
              <a:t>(713) 696-2710</a:t>
            </a:r>
          </a:p>
        </p:txBody>
      </p:sp>
      <p:sp>
        <p:nvSpPr>
          <p:cNvPr id="25" name="TextBox 24"/>
          <p:cNvSpPr txBox="1"/>
          <p:nvPr>
            <p:custDataLst>
              <p:tags r:id="rId7"/>
            </p:custDataLst>
          </p:nvPr>
        </p:nvSpPr>
        <p:spPr>
          <a:xfrm>
            <a:off x="168670" y="7877613"/>
            <a:ext cx="442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RX Friday at Four" pitchFamily="2" charset="0"/>
              </a:rPr>
              <a:t>Happy, Healthy Kids TIP:</a:t>
            </a:r>
          </a:p>
        </p:txBody>
      </p:sp>
      <p:sp>
        <p:nvSpPr>
          <p:cNvPr id="26" name="TextBox 25"/>
          <p:cNvSpPr txBox="1"/>
          <p:nvPr>
            <p:custDataLst>
              <p:tags r:id="rId8"/>
            </p:custDataLst>
          </p:nvPr>
        </p:nvSpPr>
        <p:spPr>
          <a:xfrm>
            <a:off x="119474" y="8239176"/>
            <a:ext cx="4421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    Research suggests that 20 minutes of uninterrupted, quality time with your child is more valuable than hours spent together multi-tasking. This short burst of focused time together builds your connection and makes your child feel valued, important, and loved.</a:t>
            </a:r>
          </a:p>
        </p:txBody>
      </p:sp>
      <p:sp>
        <p:nvSpPr>
          <p:cNvPr id="29" name="TextBox 28"/>
          <p:cNvSpPr txBox="1"/>
          <p:nvPr>
            <p:custDataLst>
              <p:tags r:id="rId9"/>
            </p:custDataLst>
          </p:nvPr>
        </p:nvSpPr>
        <p:spPr>
          <a:xfrm>
            <a:off x="17614" y="1789624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Lucida Handwriting" panose="03010101010101010101" pitchFamily="66" charset="0"/>
                <a:ea typeface="APLILikeBigFonts" panose="02000603000000000000" pitchFamily="2" charset="0"/>
              </a:rPr>
              <a:t>Ms. Freeman</a:t>
            </a:r>
            <a:endParaRPr lang="en-US" sz="6600" b="1" dirty="0">
              <a:latin typeface="Lucida Handwriting" panose="03010101010101010101" pitchFamily="66" charset="0"/>
              <a:ea typeface="APLILikeBigFonts" panose="02000603000000000000" pitchFamily="2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10"/>
            </p:custDataLst>
          </p:nvPr>
        </p:nvSpPr>
        <p:spPr>
          <a:xfrm>
            <a:off x="1060704" y="3950971"/>
            <a:ext cx="23416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B0604020202020204" charset="0"/>
                <a:ea typeface="APLPapaTroll" panose="020B0604020202020204" charset="0"/>
                <a:cs typeface="+mn-cs"/>
              </a:rPr>
              <a:t>   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B0604020202020204" charset="0"/>
                <a:ea typeface="APLPapaTroll" panose="020B0604020202020204" charset="0"/>
                <a:cs typeface="+mn-cs"/>
              </a:rPr>
              <a:t>We will focus on the character education traits respect </a:t>
            </a:r>
            <a:r>
              <a:rPr lang="en-US" sz="1200" dirty="0">
                <a:solidFill>
                  <a:prstClr val="black"/>
                </a:solidFill>
                <a:latin typeface="APLPapaTroll" panose="020B0604020202020204" charset="0"/>
                <a:ea typeface="APLPapaTroll" panose="020B0604020202020204" charset="0"/>
              </a:rPr>
              <a:t>and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B0604020202020204" charset="0"/>
                <a:ea typeface="APLPapaTroll" panose="020B0604020202020204" charset="0"/>
                <a:cs typeface="+mn-cs"/>
              </a:rPr>
              <a:t>courtesy for the month. </a:t>
            </a:r>
          </a:p>
          <a:p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B0604020202020204" charset="0"/>
                <a:ea typeface="APLPapaTroll" panose="020B0604020202020204" charset="0"/>
                <a:cs typeface="+mn-cs"/>
              </a:rPr>
              <a:t>   Students demonstrate respect and courtesy by</a:t>
            </a:r>
            <a:r>
              <a:rPr lang="en-US" sz="1200" dirty="0">
                <a:solidFill>
                  <a:prstClr val="black"/>
                </a:solidFill>
                <a:latin typeface="APLPapaTroll" panose="020B0604020202020204" charset="0"/>
                <a:ea typeface="APLPapaTroll" panose="020B0604020202020204" charset="0"/>
              </a:rPr>
              <a:t> t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B0604020202020204" charset="0"/>
                <a:ea typeface="APLPapaTroll" panose="020B0604020202020204" charset="0"/>
                <a:cs typeface="+mn-cs"/>
              </a:rPr>
              <a:t>reating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B0604020202020204" charset="0"/>
                <a:ea typeface="APLPapaTroll" panose="020B0604020202020204" charset="0"/>
                <a:cs typeface="+mn-cs"/>
              </a:rPr>
              <a:t> others the way they want to be treated. Your child can show respect by:</a:t>
            </a:r>
          </a:p>
          <a:p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B0604020202020204" charset="0"/>
                <a:ea typeface="APLPapaTroll" panose="020B0604020202020204" charset="0"/>
                <a:cs typeface="+mn-cs"/>
              </a:rPr>
              <a:t> Being kind to a brother, sister, or friend when angry.</a:t>
            </a:r>
          </a:p>
          <a:p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B0604020202020204" charset="0"/>
                <a:ea typeface="APLPapaTroll" panose="020B0604020202020204" charset="0"/>
                <a:cs typeface="+mn-cs"/>
              </a:rPr>
              <a:t> Sitting down and talking with a grandparent.</a:t>
            </a:r>
          </a:p>
          <a:p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B0604020202020204" charset="0"/>
                <a:ea typeface="APLPapaTroll" panose="020B0604020202020204" charset="0"/>
                <a:cs typeface="+mn-cs"/>
              </a:rPr>
              <a:t> Answering his or her teacher politely.</a:t>
            </a:r>
          </a:p>
          <a:p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B0604020202020204" charset="0"/>
                <a:ea typeface="APLPapaTroll" panose="020B0604020202020204" charset="0"/>
                <a:cs typeface="+mn-cs"/>
              </a:rPr>
              <a:t> Not talking when someone else is talking.</a:t>
            </a:r>
          </a:p>
          <a:p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B0604020202020204" charset="0"/>
                <a:ea typeface="APLPapaTroll" panose="020B0604020202020204" charset="0"/>
                <a:cs typeface="+mn-cs"/>
              </a:rPr>
              <a:t> Not using foul language. </a:t>
            </a:r>
            <a:endParaRPr lang="en-US" sz="12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11"/>
            </p:custDataLst>
          </p:nvPr>
        </p:nvSpPr>
        <p:spPr>
          <a:xfrm>
            <a:off x="4955236" y="3188410"/>
            <a:ext cx="2341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01/15-MLK Jr. Day (No School)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7" name="TextBox 36"/>
          <p:cNvSpPr txBox="1"/>
          <p:nvPr>
            <p:custDataLst>
              <p:tags r:id="rId12"/>
            </p:custDataLst>
          </p:nvPr>
        </p:nvSpPr>
        <p:spPr>
          <a:xfrm>
            <a:off x="1060704" y="2983668"/>
            <a:ext cx="2825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RX Friday at Four" pitchFamily="2" charset="0"/>
              </a:rPr>
              <a:t>Counseling</a:t>
            </a:r>
          </a:p>
          <a:p>
            <a:pPr algn="ctr"/>
            <a:r>
              <a:rPr lang="en-US" sz="2000" dirty="0">
                <a:latin typeface="BRX Friday at Four" pitchFamily="2" charset="0"/>
              </a:rPr>
              <a:t>Monthly Focus:</a:t>
            </a:r>
          </a:p>
          <a:p>
            <a:pPr algn="ctr"/>
            <a:r>
              <a:rPr lang="en-US" sz="1600" b="1" dirty="0">
                <a:latin typeface="BRX Friday at Four" pitchFamily="2" charset="0"/>
              </a:rPr>
              <a:t>Respect and Courtesy</a:t>
            </a:r>
          </a:p>
        </p:txBody>
      </p:sp>
    </p:spTree>
    <p:extLst>
      <p:ext uri="{BB962C8B-B14F-4D97-AF65-F5344CB8AC3E}">
        <p14:creationId xmlns:p14="http://schemas.microsoft.com/office/powerpoint/2010/main" val="423732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-21412" y="12731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BRX Friday at Four" panose="020B0604020202020204" charset="0"/>
                <a:ea typeface="APLILikeBigFonts" panose="02000603000000000000" pitchFamily="2" charset="0"/>
              </a:rPr>
              <a:t>Rincón</a:t>
            </a:r>
            <a:r>
              <a:rPr lang="en-US" sz="5400" dirty="0">
                <a:latin typeface="BRX Friday at Four" panose="020B0604020202020204" charset="0"/>
                <a:ea typeface="APLILikeBigFonts" panose="02000603000000000000" pitchFamily="2" charset="0"/>
              </a:rPr>
              <a:t> del </a:t>
            </a:r>
            <a:r>
              <a:rPr lang="en-US" sz="5400" dirty="0" err="1">
                <a:latin typeface="BRX Friday at Four" panose="020B0604020202020204" charset="0"/>
                <a:ea typeface="APLILikeBigFonts" panose="02000603000000000000" pitchFamily="2" charset="0"/>
              </a:rPr>
              <a:t>Consejero</a:t>
            </a:r>
            <a:endParaRPr lang="en-US" sz="5400" dirty="0">
              <a:latin typeface="BRX Friday at Four" panose="020B0604020202020204" charset="0"/>
              <a:ea typeface="APLILikeBigFonts" panose="02000603000000000000" pitchFamily="2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119474" y="1004839"/>
            <a:ext cx="7790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Baskerville Old Face" panose="02020602080505020303" pitchFamily="18" charset="0"/>
                <a:ea typeface="APLHeartEyes" panose="02000603000000000000" pitchFamily="2" charset="0"/>
              </a:rPr>
              <a:t>ENERO 2023</a:t>
            </a:r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5056633" y="2555715"/>
            <a:ext cx="187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X Friday at Four" pitchFamily="2" charset="0"/>
              </a:rPr>
              <a:t>Dates:</a:t>
            </a: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4602818" y="6686886"/>
            <a:ext cx="278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RX Friday at Four" pitchFamily="2" charset="0"/>
              </a:rPr>
              <a:t>¡CONECTÉMONOS!</a:t>
            </a:r>
          </a:p>
        </p:txBody>
      </p:sp>
      <p:sp>
        <p:nvSpPr>
          <p:cNvPr id="21" name="TextBox 20"/>
          <p:cNvSpPr txBox="1"/>
          <p:nvPr>
            <p:custDataLst>
              <p:tags r:id="rId5"/>
            </p:custDataLst>
          </p:nvPr>
        </p:nvSpPr>
        <p:spPr>
          <a:xfrm>
            <a:off x="4955236" y="7056218"/>
            <a:ext cx="27821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Times New Roman" panose="02020603050405020304" pitchFamily="18" charset="0"/>
                <a:ea typeface="APLILikeBigFonts" panose="02000603000000000000" pitchFamily="2" charset="0"/>
                <a:cs typeface="Times New Roman" panose="02020603050405020304" pitchFamily="18" charset="0"/>
              </a:rPr>
              <a:t>ashley.freeman@houstonisd.org </a:t>
            </a:r>
          </a:p>
        </p:txBody>
      </p:sp>
      <p:sp>
        <p:nvSpPr>
          <p:cNvPr id="22" name="TextBox 21"/>
          <p:cNvSpPr txBox="1"/>
          <p:nvPr>
            <p:custDataLst>
              <p:tags r:id="rId6"/>
            </p:custDataLst>
          </p:nvPr>
        </p:nvSpPr>
        <p:spPr>
          <a:xfrm>
            <a:off x="4938700" y="7490866"/>
            <a:ext cx="2575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a typeface="APLILikeBigFonts" panose="02000603000000000000" pitchFamily="2" charset="0"/>
              </a:rPr>
              <a:t>(713) 696-2710</a:t>
            </a:r>
          </a:p>
        </p:txBody>
      </p:sp>
      <p:sp>
        <p:nvSpPr>
          <p:cNvPr id="25" name="TextBox 24"/>
          <p:cNvSpPr txBox="1"/>
          <p:nvPr>
            <p:custDataLst>
              <p:tags r:id="rId7"/>
            </p:custDataLst>
          </p:nvPr>
        </p:nvSpPr>
        <p:spPr>
          <a:xfrm>
            <a:off x="168670" y="7877613"/>
            <a:ext cx="4421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BRX Friday at Four" pitchFamily="2" charset="0"/>
              </a:rPr>
              <a:t>CONSEJO para niños felices y saludables:</a:t>
            </a:r>
            <a:endParaRPr lang="en-US" sz="1400" dirty="0">
              <a:latin typeface="BRX Friday at Four" pitchFamily="2" charset="0"/>
            </a:endParaRPr>
          </a:p>
        </p:txBody>
      </p:sp>
      <p:sp>
        <p:nvSpPr>
          <p:cNvPr id="26" name="TextBox 25"/>
          <p:cNvSpPr txBox="1"/>
          <p:nvPr>
            <p:custDataLst>
              <p:tags r:id="rId8"/>
            </p:custDataLst>
          </p:nvPr>
        </p:nvSpPr>
        <p:spPr>
          <a:xfrm>
            <a:off x="370703" y="8239176"/>
            <a:ext cx="3929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Las investigaciones sugieren que 20 minutos de tiempo ininterrumpido y de calidad con su hijo es más valioso que las horas que pasan juntos haciendo varias cosas a la vez. Esta breve ráfaga de tiempo concentrado juntos construye su conexión y hace que su hijo se sienta valorado, importante y amado.</a:t>
            </a:r>
            <a:endParaRPr lang="en-US" sz="12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9"/>
            </p:custDataLst>
          </p:nvPr>
        </p:nvSpPr>
        <p:spPr>
          <a:xfrm>
            <a:off x="17614" y="178962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ucida Handwriting" panose="03010101010101010101" pitchFamily="66" charset="0"/>
                <a:ea typeface="APLILikeBigFonts" panose="02000603000000000000" pitchFamily="2" charset="0"/>
              </a:rPr>
              <a:t>Sra. Freeman</a:t>
            </a:r>
            <a:endParaRPr lang="en-US" sz="4800" b="1" dirty="0">
              <a:latin typeface="Lucida Handwriting" panose="03010101010101010101" pitchFamily="66" charset="0"/>
              <a:ea typeface="APLILikeBigFonts" panose="02000603000000000000" pitchFamily="2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10"/>
            </p:custDataLst>
          </p:nvPr>
        </p:nvSpPr>
        <p:spPr>
          <a:xfrm>
            <a:off x="741405" y="4053117"/>
            <a:ext cx="31447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PapaTroll" panose="020B0604020202020204" charset="0"/>
                <a:ea typeface="APLPapaTroll" panose="020B0604020202020204" charset="0"/>
                <a:cs typeface="+mn-cs"/>
              </a:rPr>
              <a:t>    </a:t>
            </a:r>
            <a:r>
              <a:rPr lang="es-ES" sz="1200" dirty="0">
                <a:solidFill>
                  <a:prstClr val="black"/>
                </a:solidFill>
                <a:latin typeface="APLPapaTroll" panose="020B0604020202020204" charset="0"/>
                <a:ea typeface="APLPapaTroll" panose="020B0604020202020204" charset="0"/>
              </a:rPr>
              <a:t>Nos centraremos en los rasgos de educación del carácter, el respeto y la cortesía del mes. 
   Los estudiantes demuestran respeto y cortesía al tratar a los demás de la manera en que quieren ser tratados. Su hijo puede mostrar respeto de la siguiente manera:
  Ser amable con un hermano, hermana o amigo cuando está enojado.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APLPapaTroll" panose="020B0604020202020204" charset="0"/>
                <a:ea typeface="APLPapaTroll" panose="020B0604020202020204" charset="0"/>
              </a:rPr>
              <a:t>
  Sentarse y hablar con un abuelo.
  Responder cortésmente a su maestro.
  No hablar cuando otra persona está hablando.
  No usar lenguaje soez.</a:t>
            </a:r>
            <a:endParaRPr lang="en-US" sz="12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11"/>
            </p:custDataLst>
          </p:nvPr>
        </p:nvSpPr>
        <p:spPr>
          <a:xfrm>
            <a:off x="4955236" y="3188410"/>
            <a:ext cx="2341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PLPapaTroll" panose="02000603000000000000" pitchFamily="2" charset="0"/>
                <a:ea typeface="APLPapaTroll" panose="02000603000000000000" pitchFamily="2" charset="0"/>
              </a:rPr>
              <a:t>01/15-Día Jr. de MLK (No hay clases)</a:t>
            </a:r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7" name="TextBox 36"/>
          <p:cNvSpPr txBox="1"/>
          <p:nvPr>
            <p:custDataLst>
              <p:tags r:id="rId12"/>
            </p:custDataLst>
          </p:nvPr>
        </p:nvSpPr>
        <p:spPr>
          <a:xfrm>
            <a:off x="1060704" y="2983668"/>
            <a:ext cx="2825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BRX Friday at Four" pitchFamily="2" charset="0"/>
              </a:rPr>
              <a:t>Asesoramiento</a:t>
            </a:r>
            <a:r>
              <a:rPr lang="en-US" sz="2000" dirty="0">
                <a:latin typeface="BRX Friday at Four" pitchFamily="2" charset="0"/>
              </a:rPr>
              <a:t>
</a:t>
            </a:r>
            <a:r>
              <a:rPr lang="en-US" sz="2000" dirty="0" err="1">
                <a:latin typeface="BRX Friday at Four" pitchFamily="2" charset="0"/>
              </a:rPr>
              <a:t>Enfoque</a:t>
            </a:r>
            <a:r>
              <a:rPr lang="en-US" sz="2000" dirty="0">
                <a:latin typeface="BRX Friday at Four" pitchFamily="2" charset="0"/>
              </a:rPr>
              <a:t> </a:t>
            </a:r>
            <a:r>
              <a:rPr lang="en-US" sz="2000" dirty="0" err="1">
                <a:latin typeface="BRX Friday at Four" pitchFamily="2" charset="0"/>
              </a:rPr>
              <a:t>mensual</a:t>
            </a:r>
            <a:r>
              <a:rPr lang="en-US" sz="2000" dirty="0">
                <a:latin typeface="BRX Friday at Four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04102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4852</TotalTime>
  <Words>375</Words>
  <Application>Microsoft Office PowerPoint</Application>
  <PresentationFormat>Custom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BRX Friday at Four</vt:lpstr>
      <vt:lpstr>Arial</vt:lpstr>
      <vt:lpstr>Calibri</vt:lpstr>
      <vt:lpstr>APLPapaTroll</vt:lpstr>
      <vt:lpstr>Lucida Handwriting</vt:lpstr>
      <vt:lpstr>Times New Roman</vt:lpstr>
      <vt:lpstr>Calibri Light</vt:lpstr>
      <vt:lpstr>Baskerville Old Face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Oathout</dc:creator>
  <cp:lastModifiedBy>Freeman, Ashley</cp:lastModifiedBy>
  <cp:revision>48</cp:revision>
  <dcterms:created xsi:type="dcterms:W3CDTF">2021-08-28T16:06:19Z</dcterms:created>
  <dcterms:modified xsi:type="dcterms:W3CDTF">2024-01-09T15:50:10Z</dcterms:modified>
</cp:coreProperties>
</file>